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9" r:id="rId3"/>
    <p:sldId id="280" r:id="rId4"/>
    <p:sldId id="287" r:id="rId5"/>
    <p:sldId id="284" r:id="rId6"/>
    <p:sldId id="260" r:id="rId7"/>
    <p:sldId id="281" r:id="rId8"/>
    <p:sldId id="288" r:id="rId9"/>
    <p:sldId id="262" r:id="rId10"/>
    <p:sldId id="268" r:id="rId11"/>
    <p:sldId id="263" r:id="rId12"/>
    <p:sldId id="269" r:id="rId13"/>
    <p:sldId id="266" r:id="rId14"/>
    <p:sldId id="289" r:id="rId15"/>
    <p:sldId id="290" r:id="rId16"/>
    <p:sldId id="291" r:id="rId17"/>
    <p:sldId id="292" r:id="rId18"/>
    <p:sldId id="270" r:id="rId19"/>
    <p:sldId id="271" r:id="rId20"/>
    <p:sldId id="293" r:id="rId21"/>
    <p:sldId id="294" r:id="rId22"/>
    <p:sldId id="296" r:id="rId23"/>
    <p:sldId id="297" r:id="rId24"/>
    <p:sldId id="272" r:id="rId25"/>
    <p:sldId id="273" r:id="rId26"/>
    <p:sldId id="277" r:id="rId27"/>
    <p:sldId id="275" r:id="rId28"/>
    <p:sldId id="276" r:id="rId2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529"/>
    <a:srgbClr val="EAEAEA"/>
    <a:srgbClr val="AFCDD5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D7489-A800-490D-9A74-5CED59BA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5EEE4A-B7BD-41B0-9BAA-C18FE281F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D438A-7C0E-46F1-AE26-A94ADCA5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7F1B-8CB3-43B6-976C-9B49D659910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6C9852-6712-43F1-A8CD-864A13CD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1EF5B6-AC36-4A3A-AAC0-D8975A1D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898A-D1FC-4C8C-8EF5-223FD85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20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43A8B-2BAA-46F9-8D14-65FAF638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D19A61-621E-4676-9B97-D37BEE0A0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7E62C-2B1C-47FE-A491-B3450438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7F1B-8CB3-43B6-976C-9B49D659910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903286-2555-443C-9FD5-17A4BB9C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F64E25-F5B1-4671-BF1F-01767BBE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898A-D1FC-4C8C-8EF5-223FD85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2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376628-46D8-4D47-B5BC-BD8C85AF4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0840D6-AE2E-4D34-9FEA-55478FBDF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807565-357E-4835-A8E3-42B5D3DF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7F1B-8CB3-43B6-976C-9B49D659910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BDEB8-46FC-48DD-8B2F-C61F36BE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AEE1F6-08AF-4026-AC97-2E36BC44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898A-D1FC-4C8C-8EF5-223FD85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130F9-F570-4D0F-98D2-A2C5A545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48E56E-F037-43C0-ACD8-A8C66955C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E025B5-37FC-4A4D-8343-5BB815D1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7F1B-8CB3-43B6-976C-9B49D659910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CD2DE8-4F13-4C45-BA4A-64103EE2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946A96-BF49-481A-AB9E-77FB45571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898A-D1FC-4C8C-8EF5-223FD85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5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B89C8-C382-409C-9239-C20AE5330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C4179D-6474-42B5-B66A-DF5FCBB5C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023C73-9F50-43E7-BD05-67CEF13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7F1B-8CB3-43B6-976C-9B49D659910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3F77B-1654-4842-8FFB-0CF33EF30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12F3AA-1FDE-4F45-8C8D-54371A4A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898A-D1FC-4C8C-8EF5-223FD85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7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22B97-9A56-4E85-82A8-55E0865DB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C48467-DEC5-41AC-AEC8-62397F70E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1187C7-B51E-472B-965D-E4E6A1F85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5937AD-524F-4E47-BF57-068D1BFD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7F1B-8CB3-43B6-976C-9B49D659910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2EC541-23B8-4942-A698-700CCEDB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EFB6CA-B149-4306-BC37-EB495CFE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898A-D1FC-4C8C-8EF5-223FD85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0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0B071-6491-4C1C-BF50-6E0E5556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895A1-02E6-43C3-82B8-7C6761AA4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BD60E-5499-4FEF-BCE6-AA33655C9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6AB325-B72D-49DF-B5EC-6A6477F48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3CCEE8-2475-420C-9FB5-39B685A9C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1FD81F-012D-4B9A-B610-2FCBC0B6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7F1B-8CB3-43B6-976C-9B49D659910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C0AC6C-A98C-4F75-9395-3C389B725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1A66B9-3644-4243-B443-BB25877B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898A-D1FC-4C8C-8EF5-223FD85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3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1FE3E-0981-4863-8471-DC2D6862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9F5251-DB40-4FD7-ACA9-60BD3C86B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7F1B-8CB3-43B6-976C-9B49D659910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BB2BFA-3426-4193-8501-A795B773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1AA4E-9248-4FE8-9975-EA332CDC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898A-D1FC-4C8C-8EF5-223FD85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FAE9C6-C209-4B41-884C-6C17B7B0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7F1B-8CB3-43B6-976C-9B49D659910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5377D6-08FC-413B-B687-1E13094D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D5C683-7901-48C1-A246-90706122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898A-D1FC-4C8C-8EF5-223FD85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92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A65FA-B6DA-4BA8-A1A0-E244D691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1E7CE-584B-4A6B-B1CE-84C8C6A9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6D5C5B-9FC6-4991-8EC9-7EF5D0BB3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646219-5BA5-43C8-AA41-B19B2026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7F1B-8CB3-43B6-976C-9B49D659910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976E67-C89E-40B1-AEB8-B23F03B1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6BCCE2-82A8-4526-82BD-672174A8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898A-D1FC-4C8C-8EF5-223FD85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6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9E485-4374-4DF2-86BD-AD99BC852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4008F7-12D4-44E9-8DC1-261546042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DAB10C-5B86-49AD-AD9C-F69104E64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86635C-F89F-4D4A-B5B2-E728AAA2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7F1B-8CB3-43B6-976C-9B49D659910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B9137F-0243-4FAF-AC6B-1F491AD2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C2E59B-2BC9-46FA-9388-0A52A736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898A-D1FC-4C8C-8EF5-223FD85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7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53935-578D-48A9-9566-2332832B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13E685-BF07-427C-9F2B-73FFAC9E7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6A2638-2ACC-448D-899B-5B022314C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07F1B-8CB3-43B6-976C-9B49D659910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5FBC88-A9AF-45A3-AC43-17E135BC5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B920C-8CBC-4D21-ADBA-64E7B4239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898A-D1FC-4C8C-8EF5-223FD85F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3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coproject.b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toroperator.b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34E0BC-265B-4C15-9B31-F7A35ADB3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550"/>
            <a:ext cx="4638675" cy="59023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sz="11100" b="1" dirty="0"/>
          </a:p>
          <a:p>
            <a:pPr marL="0" indent="0" algn="ctr">
              <a:buNone/>
            </a:pPr>
            <a:r>
              <a:rPr lang="ru-RU" sz="11100" b="1" dirty="0"/>
              <a:t>Расширенная ответственность производителей упаковки: </a:t>
            </a:r>
          </a:p>
          <a:p>
            <a:pPr marL="0" indent="0" algn="ctr">
              <a:buNone/>
            </a:pPr>
            <a:r>
              <a:rPr lang="ru-RU" sz="11100" b="1" dirty="0"/>
              <a:t>опыт Беларуси  </a:t>
            </a:r>
          </a:p>
          <a:p>
            <a:pPr algn="ctr"/>
            <a:endParaRPr lang="ru-RU" sz="4400" b="1" dirty="0"/>
          </a:p>
          <a:p>
            <a:pPr marL="0" indent="0" algn="ctr">
              <a:buNone/>
            </a:pPr>
            <a:endParaRPr lang="ru-RU" sz="42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2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5500" b="1" u="sng" dirty="0">
                <a:solidFill>
                  <a:srgbClr val="FF0000"/>
                </a:solidFill>
              </a:rPr>
              <a:t>Алина Бушмович</a:t>
            </a:r>
            <a:r>
              <a:rPr lang="ru-RU" sz="5500" b="1" dirty="0"/>
              <a:t> </a:t>
            </a:r>
          </a:p>
          <a:p>
            <a:pPr marL="0" indent="0" algn="ctr">
              <a:buNone/>
            </a:pPr>
            <a:r>
              <a:rPr lang="ru-RU" sz="5500" b="1" dirty="0"/>
              <a:t>Директор МОО «</a:t>
            </a:r>
            <a:r>
              <a:rPr lang="ru-RU" sz="5500" b="1" dirty="0" err="1"/>
              <a:t>Экопартнёрство</a:t>
            </a:r>
            <a:r>
              <a:rPr lang="ru-RU" sz="5500" b="1" dirty="0"/>
              <a:t>»</a:t>
            </a:r>
          </a:p>
          <a:p>
            <a:pPr marL="0" indent="0" algn="ctr">
              <a:buNone/>
            </a:pPr>
            <a:r>
              <a:rPr lang="ru-RU" sz="5500" b="1" dirty="0"/>
              <a:t>3 сентября 2021</a:t>
            </a:r>
          </a:p>
          <a:p>
            <a:pPr marL="0" indent="0" algn="ctr">
              <a:buNone/>
            </a:pPr>
            <a:endParaRPr lang="ru-RU" sz="5500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5F27DB45-40C4-48CD-BA34-B45DB7C86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1212660"/>
            <a:ext cx="6315075" cy="43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8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Функции Оператора ВМР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0E59C66-E374-4782-9410-F9A9B3874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199"/>
            <a:ext cx="6771290" cy="489267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 организует </a:t>
            </a:r>
            <a:r>
              <a:rPr lang="ru-RU" b="1" u="sng" dirty="0">
                <a:solidFill>
                  <a:srgbClr val="FF0000"/>
                </a:solidFill>
              </a:rPr>
              <a:t>взаимодействие</a:t>
            </a:r>
            <a:r>
              <a:rPr lang="ru-RU" b="1" dirty="0"/>
              <a:t> в сфере обращения с ВМР и отходами товаров и упаковки </a:t>
            </a:r>
          </a:p>
          <a:p>
            <a:r>
              <a:rPr lang="ru-RU" b="1" dirty="0"/>
              <a:t>участвует в </a:t>
            </a:r>
            <a:r>
              <a:rPr lang="ru-RU" b="1" u="sng" dirty="0">
                <a:solidFill>
                  <a:srgbClr val="FF0000"/>
                </a:solidFill>
              </a:rPr>
              <a:t>подготовке </a:t>
            </a:r>
            <a:r>
              <a:rPr lang="ru-RU" b="1" dirty="0"/>
              <a:t>НПА,ТКП, госпрограмм, стратегий и др.</a:t>
            </a:r>
          </a:p>
          <a:p>
            <a:r>
              <a:rPr lang="ru-RU" b="1" dirty="0"/>
              <a:t>заключает </a:t>
            </a:r>
            <a:r>
              <a:rPr lang="ru-RU" b="1" u="sng" dirty="0">
                <a:solidFill>
                  <a:srgbClr val="FF0000"/>
                </a:solidFill>
              </a:rPr>
              <a:t>договора</a:t>
            </a:r>
            <a:r>
              <a:rPr lang="ru-RU" b="1" dirty="0"/>
              <a:t> с производителями/поставщиками </a:t>
            </a:r>
          </a:p>
          <a:p>
            <a:r>
              <a:rPr lang="ru-RU" b="1" dirty="0"/>
              <a:t>ведет </a:t>
            </a:r>
            <a:r>
              <a:rPr lang="ru-RU" b="1" u="sng" dirty="0">
                <a:solidFill>
                  <a:srgbClr val="FF0000"/>
                </a:solidFill>
              </a:rPr>
              <a:t>учет платы </a:t>
            </a:r>
            <a:r>
              <a:rPr lang="ru-RU" b="1" dirty="0"/>
              <a:t>производителей/поставщиков </a:t>
            </a:r>
          </a:p>
          <a:p>
            <a:r>
              <a:rPr lang="ru-RU" b="1" u="sng" dirty="0"/>
              <a:t>меры</a:t>
            </a:r>
            <a:r>
              <a:rPr lang="ru-RU" b="1" u="sng" dirty="0">
                <a:solidFill>
                  <a:srgbClr val="FF0000"/>
                </a:solidFill>
              </a:rPr>
              <a:t> по организации сбора, обезвреживания и или использования отходов </a:t>
            </a:r>
            <a:r>
              <a:rPr lang="ru-RU" b="1" dirty="0"/>
              <a:t>товаров и упаковки </a:t>
            </a:r>
          </a:p>
          <a:p>
            <a:r>
              <a:rPr lang="ru-RU" b="1" dirty="0"/>
              <a:t>ведет </a:t>
            </a:r>
            <a:r>
              <a:rPr lang="ru-RU" b="1" u="sng" dirty="0">
                <a:solidFill>
                  <a:srgbClr val="FF0000"/>
                </a:solidFill>
              </a:rPr>
              <a:t>реестр организаций</a:t>
            </a:r>
            <a:r>
              <a:rPr lang="ru-RU" b="1" dirty="0"/>
              <a:t>, осуществляющих сбор, сортировку и подготовку отходов </a:t>
            </a:r>
          </a:p>
          <a:p>
            <a:r>
              <a:rPr lang="ru-RU" b="1" dirty="0"/>
              <a:t>заключает </a:t>
            </a:r>
            <a:r>
              <a:rPr lang="ru-RU" b="1" u="sng" dirty="0">
                <a:solidFill>
                  <a:srgbClr val="FF0000"/>
                </a:solidFill>
              </a:rPr>
              <a:t>договора о выделении средств</a:t>
            </a:r>
            <a:r>
              <a:rPr lang="ru-RU" b="1" dirty="0"/>
              <a:t>, оценивает достоверность сведений </a:t>
            </a:r>
          </a:p>
          <a:p>
            <a:r>
              <a:rPr lang="ru-RU" b="1" dirty="0"/>
              <a:t>проводит </a:t>
            </a:r>
            <a:r>
              <a:rPr lang="ru-RU" b="1" u="sng" dirty="0">
                <a:solidFill>
                  <a:srgbClr val="FF0000"/>
                </a:solidFill>
              </a:rPr>
              <a:t>информационную  работу </a:t>
            </a:r>
          </a:p>
          <a:p>
            <a:r>
              <a:rPr lang="ru-RU" b="1" dirty="0"/>
              <a:t> проводит </a:t>
            </a:r>
            <a:r>
              <a:rPr lang="ru-RU" b="1" u="sng" dirty="0">
                <a:solidFill>
                  <a:srgbClr val="FF0000"/>
                </a:solidFill>
              </a:rPr>
              <a:t>анализ выполнения обязанности </a:t>
            </a:r>
            <a:r>
              <a:rPr lang="ru-RU" b="1" dirty="0"/>
              <a:t>РОП, объемов производства, импорта товаров и упаковки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/>
              <a:t> </a:t>
            </a:r>
            <a:endParaRPr lang="ru-RU" sz="29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36EAAD-3CD5-4EEC-AE0E-862D5DA55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477" y="2344353"/>
            <a:ext cx="3472355" cy="26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9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Охватываемые РОП  товары и упаковка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0E59C66-E374-4782-9410-F9A9B387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1 - Моторные и смазочные масла</a:t>
            </a:r>
          </a:p>
          <a:p>
            <a:pPr marL="0" indent="0">
              <a:buNone/>
            </a:pPr>
            <a:r>
              <a:rPr lang="ru-RU" b="1" dirty="0"/>
              <a:t>2 - </a:t>
            </a:r>
            <a:r>
              <a:rPr lang="ru-RU" b="1" u="sng" dirty="0">
                <a:solidFill>
                  <a:srgbClr val="FF0000"/>
                </a:solidFill>
              </a:rPr>
              <a:t>Пластиковая упаковки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и товары</a:t>
            </a:r>
          </a:p>
          <a:p>
            <a:pPr marL="0" indent="0">
              <a:buNone/>
            </a:pPr>
            <a:r>
              <a:rPr lang="ru-RU" b="1" dirty="0"/>
              <a:t>3 - Шины, резиновые трубки</a:t>
            </a:r>
          </a:p>
          <a:p>
            <a:pPr marL="0" indent="0">
              <a:buNone/>
            </a:pPr>
            <a:r>
              <a:rPr lang="ru-RU" b="1" dirty="0"/>
              <a:t>4 - Изделия из бумаги и картона, </a:t>
            </a:r>
            <a:r>
              <a:rPr lang="ru-RU" b="1" u="sng" dirty="0">
                <a:solidFill>
                  <a:srgbClr val="FF0000"/>
                </a:solidFill>
              </a:rPr>
              <a:t>бумажная и картонная  упаковка</a:t>
            </a:r>
          </a:p>
          <a:p>
            <a:pPr marL="0" indent="0">
              <a:buNone/>
            </a:pPr>
            <a:r>
              <a:rPr lang="ru-RU" b="1" dirty="0"/>
              <a:t>5 - </a:t>
            </a:r>
            <a:r>
              <a:rPr lang="ru-RU" b="1" u="sng" dirty="0">
                <a:solidFill>
                  <a:srgbClr val="FF0000"/>
                </a:solidFill>
              </a:rPr>
              <a:t>Комбинированные упаковочные материалы на основе бумаги и картона</a:t>
            </a:r>
          </a:p>
          <a:p>
            <a:pPr marL="0" indent="0">
              <a:buNone/>
            </a:pPr>
            <a:r>
              <a:rPr lang="ru-RU" b="1" dirty="0"/>
              <a:t>6 - </a:t>
            </a:r>
            <a:r>
              <a:rPr lang="ru-RU" b="1" dirty="0">
                <a:solidFill>
                  <a:srgbClr val="FF0000"/>
                </a:solidFill>
              </a:rPr>
              <a:t>Стеклянная упаковка</a:t>
            </a:r>
          </a:p>
          <a:p>
            <a:pPr marL="0" indent="0">
              <a:buNone/>
            </a:pPr>
            <a:r>
              <a:rPr lang="ru-RU" b="1" dirty="0"/>
              <a:t>7 - Электрическое и электронное оборудование (большое, среднее и маленькое)</a:t>
            </a:r>
          </a:p>
          <a:p>
            <a:pPr marL="0" indent="0">
              <a:buNone/>
            </a:pPr>
            <a:r>
              <a:rPr lang="ru-RU" b="1" dirty="0"/>
              <a:t>8 - Элементы питания (батареи)</a:t>
            </a:r>
          </a:p>
          <a:p>
            <a:pPr marL="0" indent="0">
              <a:buNone/>
            </a:pPr>
            <a:r>
              <a:rPr lang="ru-RU" b="1" dirty="0"/>
              <a:t>9 - Ртутьсодержащие товары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3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Способы выполнения обязательства РОП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0E59C66-E374-4782-9410-F9A9B387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Обеспечивать сбор, обезвреживание и (или) использование  отходов товаров и упаковки одним  из следующих способов или их совокупностью: </a:t>
            </a:r>
          </a:p>
          <a:p>
            <a:pPr marL="0" indent="0">
              <a:buNone/>
            </a:pPr>
            <a:endParaRPr lang="ru-RU" b="1" dirty="0"/>
          </a:p>
          <a:p>
            <a:pPr marL="457200" lvl="1" indent="0">
              <a:buNone/>
            </a:pPr>
            <a:r>
              <a:rPr lang="ru-RU" b="1" dirty="0"/>
              <a:t>1 -  за счет </a:t>
            </a:r>
            <a:r>
              <a:rPr lang="ru-RU" b="1" u="sng" dirty="0">
                <a:solidFill>
                  <a:srgbClr val="FF0000"/>
                </a:solidFill>
              </a:rPr>
              <a:t>собственной системы </a:t>
            </a:r>
            <a:r>
              <a:rPr lang="ru-RU" b="1" dirty="0"/>
              <a:t>в течении календарного квартала. Представлять информацию Оператору ВМР. </a:t>
            </a:r>
          </a:p>
          <a:p>
            <a:pPr marL="457200" lvl="1" indent="0">
              <a:buNone/>
            </a:pPr>
            <a:endParaRPr lang="ru-RU" b="1" dirty="0"/>
          </a:p>
          <a:p>
            <a:pPr marL="457200" lvl="1" indent="0">
              <a:buNone/>
            </a:pPr>
            <a:r>
              <a:rPr lang="ru-RU" b="1" dirty="0"/>
              <a:t>2 -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/>
              <a:t>путем заключения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u="sng" dirty="0">
                <a:solidFill>
                  <a:srgbClr val="FF0000"/>
                </a:solidFill>
              </a:rPr>
              <a:t>договора с Оператором ВМР </a:t>
            </a:r>
            <a:r>
              <a:rPr lang="ru-RU" b="1" dirty="0"/>
              <a:t>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/>
              <a:t>внесения </a:t>
            </a:r>
            <a:r>
              <a:rPr lang="ru-RU" b="1" u="sng" dirty="0">
                <a:solidFill>
                  <a:srgbClr val="FF0000"/>
                </a:solidFill>
              </a:rPr>
              <a:t>платы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/>
              <a:t>на счет Оператора ВМР, представление информации Оператору ВМР.  На начало 2021 г. – 19 430 производителей\ импортеров </a:t>
            </a:r>
          </a:p>
        </p:txBody>
      </p:sp>
    </p:spTree>
    <p:extLst>
      <p:ext uri="{BB962C8B-B14F-4D97-AF65-F5344CB8AC3E}">
        <p14:creationId xmlns:p14="http://schemas.microsoft.com/office/powerpoint/2010/main" val="1205092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+mn-lt"/>
              </a:rPr>
              <a:t>Размеры платы для производителей\импортеров упаковки и товаров  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1101F5A-06F1-4939-A649-FD9978C6E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975121"/>
              </p:ext>
            </p:extLst>
          </p:nvPr>
        </p:nvGraphicFramePr>
        <p:xfrm>
          <a:off x="3248025" y="1573237"/>
          <a:ext cx="7942070" cy="5078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1090">
                  <a:extLst>
                    <a:ext uri="{9D8B030D-6E8A-4147-A177-3AD203B41FA5}">
                      <a16:colId xmlns:a16="http://schemas.microsoft.com/office/drawing/2014/main" val="3624187665"/>
                    </a:ext>
                  </a:extLst>
                </a:gridCol>
                <a:gridCol w="2770980">
                  <a:extLst>
                    <a:ext uri="{9D8B030D-6E8A-4147-A177-3AD203B41FA5}">
                      <a16:colId xmlns:a16="http://schemas.microsoft.com/office/drawing/2014/main" val="2157614893"/>
                    </a:ext>
                  </a:extLst>
                </a:gridCol>
              </a:tblGrid>
              <a:tr h="10614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Тип товаров или упаковки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Сумма за 1 тонну, % от стоимости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562686"/>
                  </a:ext>
                </a:extLst>
              </a:tr>
              <a:tr h="1445907">
                <a:tc>
                  <a:txBody>
                    <a:bodyPr/>
                    <a:lstStyle/>
                    <a:p>
                      <a:r>
                        <a:rPr lang="ru-RU" sz="2000" b="1" u="sng" dirty="0">
                          <a:solidFill>
                            <a:srgbClr val="FF0000"/>
                          </a:solidFill>
                        </a:rPr>
                        <a:t>Изделия и упаковка из пластмасс</a:t>
                      </a:r>
                      <a:r>
                        <a:rPr lang="ru-RU" sz="2000" u="sng" dirty="0">
                          <a:solidFill>
                            <a:srgbClr val="FF0000"/>
                          </a:solidFill>
                        </a:rPr>
                        <a:t>: 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 листы, пленка и полосы или ленты из пластмасс 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 мешки и сумки, соотв. требованиям стандартов 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 пробки, крышки, колпаки и др.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180 руб. (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60 Евро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90 руб.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30 Евро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360 руб. 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120 Евро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504116"/>
                  </a:ext>
                </a:extLst>
              </a:tr>
              <a:tr h="1246471">
                <a:tc>
                  <a:txBody>
                    <a:bodyPr/>
                    <a:lstStyle/>
                    <a:p>
                      <a:r>
                        <a:rPr lang="ru-RU" sz="2000" b="1" u="sng" dirty="0">
                          <a:solidFill>
                            <a:srgbClr val="FF0000"/>
                          </a:solidFill>
                        </a:rPr>
                        <a:t>Изделия из бумаги и картона, бумажная и картонная упаковка 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 т.ч. мешки и пакеты с шириной у основания 40 см. и более, мешки и пакеты прочие, включая кули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130 руб. (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43 Евро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90 руб.  (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30 Евро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380789"/>
                  </a:ext>
                </a:extLst>
              </a:tr>
              <a:tr h="523518">
                <a:tc>
                  <a:txBody>
                    <a:bodyPr/>
                    <a:lstStyle/>
                    <a:p>
                      <a:r>
                        <a:rPr lang="ru-RU" b="1" u="sng" dirty="0">
                          <a:solidFill>
                            <a:srgbClr val="FF0000"/>
                          </a:solidFill>
                        </a:rPr>
                        <a:t>Упаковка из комбинированных материалов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180 руб. (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60 Евро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066546"/>
                  </a:ext>
                </a:extLst>
              </a:tr>
              <a:tr h="523518">
                <a:tc>
                  <a:txBody>
                    <a:bodyPr/>
                    <a:lstStyle/>
                    <a:p>
                      <a:r>
                        <a:rPr lang="ru-RU" b="1" u="sng" dirty="0">
                          <a:solidFill>
                            <a:srgbClr val="FF0000"/>
                          </a:solidFill>
                        </a:rPr>
                        <a:t>Стеклянная упаковка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270 руб. 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90 Евро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027981"/>
                  </a:ext>
                </a:extLst>
              </a:tr>
            </a:tbl>
          </a:graphicData>
        </a:graphic>
      </p:graphicFrame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A6E34505-EFFC-4CFB-930C-041A5786A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2" y="1736158"/>
            <a:ext cx="2285208" cy="3657600"/>
          </a:xfrm>
          <a:prstGeom prst="rect">
            <a:avLst/>
          </a:prstGeom>
          <a:effectLst>
            <a:outerShdw blurRad="50800" dist="50800" dir="5400000" algn="ctr" rotWithShape="0">
              <a:srgbClr val="EAEAEA"/>
            </a:outerShdw>
          </a:effectLst>
        </p:spPr>
      </p:pic>
    </p:spTree>
    <p:extLst>
      <p:ext uri="{BB962C8B-B14F-4D97-AF65-F5344CB8AC3E}">
        <p14:creationId xmlns:p14="http://schemas.microsoft.com/office/powerpoint/2010/main" val="17131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+mn-lt"/>
              </a:rPr>
              <a:t>Размеры платы для производителей\импортеров упаковки и товаров   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1101F5A-06F1-4939-A649-FD9978C6E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295116"/>
              </p:ext>
            </p:extLst>
          </p:nvPr>
        </p:nvGraphicFramePr>
        <p:xfrm>
          <a:off x="3267075" y="1573237"/>
          <a:ext cx="7923020" cy="3152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2040">
                  <a:extLst>
                    <a:ext uri="{9D8B030D-6E8A-4147-A177-3AD203B41FA5}">
                      <a16:colId xmlns:a16="http://schemas.microsoft.com/office/drawing/2014/main" val="3624187665"/>
                    </a:ext>
                  </a:extLst>
                </a:gridCol>
                <a:gridCol w="2770980">
                  <a:extLst>
                    <a:ext uri="{9D8B030D-6E8A-4147-A177-3AD203B41FA5}">
                      <a16:colId xmlns:a16="http://schemas.microsoft.com/office/drawing/2014/main" val="2157614893"/>
                    </a:ext>
                  </a:extLst>
                </a:gridCol>
              </a:tblGrid>
              <a:tr h="10614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Тип товаров или упаковки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Сумма за 1 тонну, % от стоимости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562686"/>
                  </a:ext>
                </a:extLst>
              </a:tr>
              <a:tr h="394313">
                <a:tc>
                  <a:txBody>
                    <a:bodyPr/>
                    <a:lstStyle/>
                    <a:p>
                      <a:r>
                        <a:rPr lang="ru-RU" sz="2000" b="1" u="sng" dirty="0">
                          <a:solidFill>
                            <a:srgbClr val="FF0000"/>
                          </a:solidFill>
                        </a:rPr>
                        <a:t>Масла моторные смазочные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3%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504116"/>
                  </a:ext>
                </a:extLst>
              </a:tr>
              <a:tr h="495278">
                <a:tc>
                  <a:txBody>
                    <a:bodyPr/>
                    <a:lstStyle/>
                    <a:p>
                      <a:r>
                        <a:rPr lang="be-BY" sz="2000" b="1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Ш</a:t>
                      </a:r>
                      <a:r>
                        <a:rPr lang="ru-RU" sz="2000" b="1" u="sng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ины</a:t>
                      </a:r>
                      <a:r>
                        <a:rPr lang="ru-RU" sz="2000" b="1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и покрышки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1,5%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380789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ru-RU" b="1" u="sng" dirty="0" err="1">
                          <a:solidFill>
                            <a:srgbClr val="FF0000"/>
                          </a:solidFill>
                        </a:rPr>
                        <a:t>Электричекое</a:t>
                      </a:r>
                      <a:r>
                        <a:rPr lang="ru-RU" b="1" u="sng" dirty="0">
                          <a:solidFill>
                            <a:srgbClr val="FF0000"/>
                          </a:solidFill>
                        </a:rPr>
                        <a:t> и электронное оборудование , ртутные лампы, термометры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3%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066546"/>
                  </a:ext>
                </a:extLst>
              </a:tr>
              <a:tr h="523518">
                <a:tc>
                  <a:txBody>
                    <a:bodyPr/>
                    <a:lstStyle/>
                    <a:p>
                      <a:r>
                        <a:rPr lang="ru-RU" b="1" u="sng" dirty="0">
                          <a:solidFill>
                            <a:srgbClr val="FF0000"/>
                          </a:solidFill>
                        </a:rPr>
                        <a:t>Элементы питания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8%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027981"/>
                  </a:ext>
                </a:extLst>
              </a:tr>
            </a:tbl>
          </a:graphicData>
        </a:graphic>
      </p:graphicFrame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A6E34505-EFFC-4CFB-930C-041A5786A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2" y="1736158"/>
            <a:ext cx="2285208" cy="3657600"/>
          </a:xfrm>
          <a:prstGeom prst="rect">
            <a:avLst/>
          </a:prstGeom>
          <a:effectLst>
            <a:outerShdw blurRad="50800" dist="50800" dir="5400000" algn="ctr" rotWithShape="0">
              <a:srgbClr val="EAEAEA"/>
            </a:outerShdw>
          </a:effectLst>
        </p:spPr>
      </p:pic>
    </p:spTree>
    <p:extLst>
      <p:ext uri="{BB962C8B-B14F-4D97-AF65-F5344CB8AC3E}">
        <p14:creationId xmlns:p14="http://schemas.microsoft.com/office/powerpoint/2010/main" val="1337878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1BBBFE2-CB76-432F-AB02-DA8842994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510631"/>
            <a:ext cx="29813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4E4B1E99-D431-4606-A5B3-4E527A304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727D1AB-2786-422E-8840-DCF8CDC00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599" y="2352675"/>
            <a:ext cx="74232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стиральная машина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при отпускной цене производителя  400 руб. (133 Евро) 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B1B0"/>
                </a:solidFill>
                <a:latin typeface="Arial" panose="020B0604020202020204" pitchFamily="34" charset="0"/>
              </a:rPr>
              <a:t>Сумма платежа 12 рублей (4 Евро)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4703A4B-8991-41BB-9AE5-D24208E27237}"/>
              </a:ext>
            </a:extLst>
          </p:cNvPr>
          <p:cNvSpPr/>
          <p:nvPr/>
        </p:nvSpPr>
        <p:spPr>
          <a:xfrm>
            <a:off x="2428875" y="8982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DFAFE53D-8785-42AB-B311-DCAA7318EF35}"/>
              </a:ext>
            </a:extLst>
          </p:cNvPr>
          <p:cNvSpPr txBox="1">
            <a:spLocks/>
          </p:cNvSpPr>
          <p:nvPr/>
        </p:nvSpPr>
        <p:spPr>
          <a:xfrm>
            <a:off x="219075" y="490822"/>
            <a:ext cx="10515600" cy="106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latin typeface="+mn-lt"/>
              </a:rPr>
              <a:t>Размеры платы для производителей\импортеров упаковки  и товаров </a:t>
            </a:r>
          </a:p>
        </p:txBody>
      </p:sp>
    </p:spTree>
    <p:extLst>
      <p:ext uri="{BB962C8B-B14F-4D97-AF65-F5344CB8AC3E}">
        <p14:creationId xmlns:p14="http://schemas.microsoft.com/office/powerpoint/2010/main" val="3111006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Как удерживается платеж?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E4B1E99-D431-4606-A5B3-4E527A304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31358"/>
            <a:ext cx="10972800" cy="535044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Положение о порядке расчета суммы и сроках внесения платы за организацию сбора, обезвреживания и (или) использования отходов товаров и упаковки, порядке возврата излишне внесенной (взысканной) платы и пеней </a:t>
            </a:r>
          </a:p>
          <a:p>
            <a:r>
              <a:rPr lang="ru-RU" dirty="0"/>
              <a:t>программное обеспечение </a:t>
            </a:r>
            <a:r>
              <a:rPr lang="ru-RU" u="sng" dirty="0"/>
              <a:t>«Автоматизированная система комплексной информации о перечислении финансовых средств»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2DC047-7106-4188-8882-A4AA1EABD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4089031"/>
            <a:ext cx="11068050" cy="26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73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Как удерживается платеж?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E4B1E99-D431-4606-A5B3-4E527A304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31358"/>
            <a:ext cx="10972800" cy="535044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Проверка Оператором достоверности сведений: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 отсутствии импортера\производителя в  автоматизированной системе ему направляется информационное письмо.  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1CC97E-11A3-4953-800A-D82750B7B184}"/>
              </a:ext>
            </a:extLst>
          </p:cNvPr>
          <p:cNvSpPr/>
          <p:nvPr/>
        </p:nvSpPr>
        <p:spPr>
          <a:xfrm>
            <a:off x="1838325" y="2189113"/>
            <a:ext cx="96869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2424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деклараций на товары   о выпуске товаров в соответствии с таможенными процедурами выпуска для внутреннего потребления, реимпорта, экспорта и реэкспорта с указанием сведений о декларанте (импортере, экспортере);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dirty="0">
                <a:solidFill>
                  <a:srgbClr val="2424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статистических деклараций об импорте и экспорте товаров с указанием сведений о декларанте (импортере, экспортере).</a:t>
            </a:r>
            <a:r>
              <a:rPr lang="ru-RU" sz="1400" dirty="0"/>
              <a:t> </a:t>
            </a:r>
          </a:p>
          <a:p>
            <a:pPr indent="450215" algn="just"/>
            <a:r>
              <a:rPr lang="ru-RU" dirty="0">
                <a:solidFill>
                  <a:srgbClr val="242424"/>
                </a:solidFill>
                <a:latin typeface="Times New Roman" panose="02020603050405020304" pitchFamily="18" charset="0"/>
              </a:rPr>
              <a:t>- Белорусская торгово-промышленная палата по запросу МЖКХ представляет данные о юридических лицах и индивидуальных предпринимателях, получивших сертификаты продукции собственного производства на товары согласно перечню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Расходование средств платежей на примере 2020 г.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1101F5A-06F1-4939-A649-FD9978C6E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356234"/>
              </p:ext>
            </p:extLst>
          </p:nvPr>
        </p:nvGraphicFramePr>
        <p:xfrm>
          <a:off x="514350" y="1285875"/>
          <a:ext cx="10675747" cy="5874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2875">
                  <a:extLst>
                    <a:ext uri="{9D8B030D-6E8A-4147-A177-3AD203B41FA5}">
                      <a16:colId xmlns:a16="http://schemas.microsoft.com/office/drawing/2014/main" val="3624187665"/>
                    </a:ext>
                  </a:extLst>
                </a:gridCol>
                <a:gridCol w="2912872">
                  <a:extLst>
                    <a:ext uri="{9D8B030D-6E8A-4147-A177-3AD203B41FA5}">
                      <a16:colId xmlns:a16="http://schemas.microsoft.com/office/drawing/2014/main" val="2157614893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Направления расходования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Фактические расходы, тыс. руб. 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562686"/>
                  </a:ext>
                </a:extLst>
              </a:tr>
              <a:tr h="539115">
                <a:tc>
                  <a:txBody>
                    <a:bodyPr/>
                    <a:lstStyle/>
                    <a:p>
                      <a:r>
                        <a:rPr lang="ru-RU" sz="2000" b="1" u="sng" dirty="0">
                          <a:solidFill>
                            <a:srgbClr val="FF0000"/>
                          </a:solidFill>
                        </a:rPr>
                        <a:t>Компенсация расходов по сбору отходов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60 590,5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504116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r>
                        <a:rPr lang="ru-RU" sz="2000" b="1" u="sng" dirty="0">
                          <a:solidFill>
                            <a:srgbClr val="FF0000"/>
                          </a:solidFill>
                        </a:rPr>
                        <a:t>Компенсация расходов по сбору упаковки из стекла ,</a:t>
                      </a:r>
                      <a:r>
                        <a:rPr lang="ru-RU" sz="2000" b="0" u="none" dirty="0">
                          <a:solidFill>
                            <a:schemeClr val="tx1"/>
                          </a:solidFill>
                        </a:rPr>
                        <a:t>при условии ее повторного использования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159,0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380789"/>
                  </a:ext>
                </a:extLst>
              </a:tr>
              <a:tr h="763893">
                <a:tc>
                  <a:txBody>
                    <a:bodyPr/>
                    <a:lstStyle/>
                    <a:p>
                      <a:r>
                        <a:rPr lang="ru-RU" sz="2000" b="1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Компенсация расходов по обезвреживанию, использованию или хранению отходов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812,9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066546"/>
                  </a:ext>
                </a:extLst>
              </a:tr>
              <a:tr h="680073">
                <a:tc>
                  <a:txBody>
                    <a:bodyPr/>
                    <a:lstStyle/>
                    <a:p>
                      <a:r>
                        <a:rPr lang="ru-RU" sz="2000" b="1" u="sng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000" b="1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Компенсация расходов по применению типов упаковки</a:t>
                      </a:r>
                      <a:r>
                        <a:rPr lang="ru-RU" sz="20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способствующих достижению природоохранных целей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027981"/>
                  </a:ext>
                </a:extLst>
              </a:tr>
              <a:tr h="456316">
                <a:tc>
                  <a:txBody>
                    <a:bodyPr/>
                    <a:lstStyle/>
                    <a:p>
                      <a:r>
                        <a:rPr lang="ru-RU" sz="2000" b="1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Организационно-техническое и информационное обеспечение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1 227,8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886462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r>
                        <a:rPr lang="ru-RU" sz="20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Финансирование экспериментальных, опытных, проектных, НИР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2 077,9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11191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ru-RU" sz="2000" b="1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государственных программ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81 764,7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966852"/>
                  </a:ext>
                </a:extLst>
              </a:tr>
              <a:tr h="307726">
                <a:tc>
                  <a:txBody>
                    <a:bodyPr/>
                    <a:lstStyle/>
                    <a:p>
                      <a:r>
                        <a:rPr lang="ru-RU" sz="20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Финансирование деятельности Оператора ВМР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1 307,0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68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2" algn="r"/>
                      <a:r>
                        <a:rPr lang="ru-RU" sz="1800" b="1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ИТОГО: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147 940,4  (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49 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</a:rPr>
                        <a:t>млн.Евро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230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864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Расходование средств платежей на примере 2020 г.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0279A94-226F-40CE-A106-B5C97CD21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0" y="1609726"/>
            <a:ext cx="10020299" cy="43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3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Содержание</a:t>
            </a:r>
            <a:r>
              <a:rPr lang="ru-RU" dirty="0"/>
              <a:t> </a:t>
            </a:r>
            <a:r>
              <a:rPr lang="ru-RU" b="1" dirty="0"/>
              <a:t>презентации</a:t>
            </a:r>
            <a:r>
              <a:rPr lang="ru-RU" dirty="0"/>
              <a:t>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0E59C66-E374-4782-9410-F9A9B387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МОО «</a:t>
            </a:r>
            <a:r>
              <a:rPr lang="ru-RU" b="1" dirty="0" err="1">
                <a:solidFill>
                  <a:srgbClr val="FF0000"/>
                </a:solidFill>
              </a:rPr>
              <a:t>Экопартёрство</a:t>
            </a:r>
            <a:r>
              <a:rPr lang="ru-RU" b="1" dirty="0">
                <a:solidFill>
                  <a:srgbClr val="FF0000"/>
                </a:solidFill>
              </a:rPr>
              <a:t>» в сфере управление отходами  </a:t>
            </a:r>
          </a:p>
          <a:p>
            <a:r>
              <a:rPr lang="ru-RU" b="1" dirty="0">
                <a:solidFill>
                  <a:srgbClr val="FF0000"/>
                </a:solidFill>
              </a:rPr>
              <a:t>РОП: как все начиналось  </a:t>
            </a:r>
          </a:p>
          <a:p>
            <a:r>
              <a:rPr lang="ru-RU" b="1" dirty="0">
                <a:solidFill>
                  <a:srgbClr val="FF0000"/>
                </a:solidFill>
              </a:rPr>
              <a:t>Внедрение действующей системы РОП</a:t>
            </a:r>
            <a:r>
              <a:rPr lang="ru-RU" b="1" dirty="0"/>
              <a:t>: </a:t>
            </a:r>
          </a:p>
          <a:p>
            <a:pPr lvl="1"/>
            <a:r>
              <a:rPr lang="ru-RU" b="1" dirty="0"/>
              <a:t>законодательные основы  </a:t>
            </a:r>
            <a:r>
              <a:rPr lang="ru-RU" sz="2000" b="1" dirty="0"/>
              <a:t>	</a:t>
            </a:r>
            <a:endParaRPr lang="ru-RU" b="1" dirty="0"/>
          </a:p>
          <a:p>
            <a:pPr lvl="1"/>
            <a:r>
              <a:rPr lang="ru-RU" b="1" dirty="0"/>
              <a:t>оператор вторичных материальных ресурсов </a:t>
            </a:r>
          </a:p>
          <a:p>
            <a:pPr lvl="1"/>
            <a:r>
              <a:rPr lang="ru-RU" b="1" dirty="0"/>
              <a:t>какие товары и упаковки включены</a:t>
            </a:r>
          </a:p>
          <a:p>
            <a:pPr lvl="1"/>
            <a:r>
              <a:rPr lang="ru-RU" b="1" dirty="0"/>
              <a:t>способы исполнения обязательств </a:t>
            </a:r>
          </a:p>
          <a:p>
            <a:pPr lvl="1"/>
            <a:r>
              <a:rPr lang="ru-RU" b="1" dirty="0"/>
              <a:t>размеры платы за выполнение обязательств </a:t>
            </a:r>
          </a:p>
          <a:p>
            <a:pPr lvl="1"/>
            <a:r>
              <a:rPr lang="ru-RU" b="1" dirty="0"/>
              <a:t>как взымается плата </a:t>
            </a:r>
          </a:p>
          <a:p>
            <a:pPr lvl="1"/>
            <a:r>
              <a:rPr lang="ru-RU" b="1" dirty="0"/>
              <a:t>формирование и расходование фонда</a:t>
            </a:r>
          </a:p>
          <a:p>
            <a:pPr lvl="1"/>
            <a:r>
              <a:rPr lang="ru-RU" b="1" dirty="0"/>
              <a:t>размеры компенсации и как ее получить </a:t>
            </a:r>
          </a:p>
          <a:p>
            <a:r>
              <a:rPr lang="ru-RU" b="1" dirty="0">
                <a:solidFill>
                  <a:srgbClr val="FF0000"/>
                </a:solidFill>
              </a:rPr>
              <a:t>Результаты работы системы РОП </a:t>
            </a:r>
          </a:p>
          <a:p>
            <a:pPr lvl="1"/>
            <a:r>
              <a:rPr lang="ru-RU" b="1" dirty="0"/>
              <a:t>динамика сбора ВМР и использования ТКО </a:t>
            </a:r>
          </a:p>
          <a:p>
            <a:pPr lvl="1"/>
            <a:r>
              <a:rPr lang="ru-RU" b="1" dirty="0"/>
              <a:t>способы сбора ВМР </a:t>
            </a:r>
          </a:p>
          <a:p>
            <a:r>
              <a:rPr lang="ru-RU" b="1" dirty="0">
                <a:solidFill>
                  <a:srgbClr val="FF0000"/>
                </a:solidFill>
              </a:rPr>
              <a:t>Дальнейшее развитие системы обращения с отходами </a:t>
            </a:r>
          </a:p>
        </p:txBody>
      </p:sp>
    </p:spTree>
    <p:extLst>
      <p:ext uri="{BB962C8B-B14F-4D97-AF65-F5344CB8AC3E}">
        <p14:creationId xmlns:p14="http://schemas.microsoft.com/office/powerpoint/2010/main" val="940660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Компенсация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1C9FE-488A-4706-AD8B-13A304AC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Расходы по сбору отходов (условие их обезвреживание\использование или хранение) </a:t>
            </a:r>
          </a:p>
          <a:p>
            <a:r>
              <a:rPr lang="ru-RU" dirty="0"/>
              <a:t>Расходы по сбору упаковки из стекла для многоразового использования </a:t>
            </a:r>
          </a:p>
          <a:p>
            <a:r>
              <a:rPr lang="ru-RU" dirty="0"/>
              <a:t>Расходы по обезвреживанию, использованию или хранению </a:t>
            </a:r>
          </a:p>
          <a:p>
            <a:r>
              <a:rPr lang="ru-RU" dirty="0"/>
              <a:t>Расходы по использованию упаковки, способствующих достижению целей ресурсосбережения, охраны окружающей среды и экологической безопасности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118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Компенсация расходов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1C9FE-488A-4706-AD8B-13A304AC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ПОЛОЖЕНИЕ О ПОРЯДКЕ ВЫПЛАТЫ КОМПЕНСАЦИИ И ОБ ОСНОВАНИЯХ ДЛЯ ОТКАЗА В ВЫПЛАТЕ КОМПЕНСАЦИИ</a:t>
            </a:r>
          </a:p>
          <a:p>
            <a:r>
              <a:rPr lang="ru-RU" dirty="0"/>
              <a:t> заключение с Оператором договора на выплату компенсации  </a:t>
            </a:r>
          </a:p>
          <a:p>
            <a:r>
              <a:rPr lang="ru-RU" dirty="0"/>
              <a:t>заявление о выплате компенсации </a:t>
            </a:r>
          </a:p>
          <a:p>
            <a:r>
              <a:rPr lang="ru-RU" dirty="0"/>
              <a:t>расчет суммы компенсации </a:t>
            </a:r>
          </a:p>
          <a:p>
            <a:r>
              <a:rPr lang="ru-RU" dirty="0"/>
              <a:t>подтверждение количества отходов </a:t>
            </a:r>
          </a:p>
          <a:p>
            <a:pPr lvl="1"/>
            <a:r>
              <a:rPr lang="ru-RU" dirty="0"/>
              <a:t>данные учета </a:t>
            </a:r>
          </a:p>
          <a:p>
            <a:pPr lvl="1"/>
            <a:r>
              <a:rPr lang="ru-RU" dirty="0"/>
              <a:t>реестры товарно-транспортных накладных </a:t>
            </a:r>
          </a:p>
          <a:p>
            <a:pPr lvl="1"/>
            <a:r>
              <a:rPr lang="ru-RU" dirty="0"/>
              <a:t>регистрация в соответствующих реестрах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25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Компенсация расходов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1C9FE-488A-4706-AD8B-13A304AC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Размеры компенсации (2020 г.) : </a:t>
            </a:r>
          </a:p>
          <a:p>
            <a:pPr>
              <a:buFontTx/>
              <a:buChar char="-"/>
            </a:pPr>
            <a:r>
              <a:rPr lang="ru-RU" sz="2400" b="1" dirty="0"/>
              <a:t>Заготовка и сбор отходов от населения: </a:t>
            </a:r>
          </a:p>
          <a:p>
            <a:pPr lvl="1">
              <a:buFontTx/>
              <a:buChar char="-"/>
            </a:pPr>
            <a:r>
              <a:rPr lang="ru-RU" b="1" dirty="0"/>
              <a:t>ПЭТФ – 150 руб. за тонну </a:t>
            </a:r>
          </a:p>
          <a:p>
            <a:pPr lvl="1">
              <a:buFontTx/>
              <a:buChar char="-"/>
            </a:pPr>
            <a:r>
              <a:rPr lang="ru-RU" b="1" dirty="0"/>
              <a:t>ОЭЭО – 625- 815 руб. за тонну </a:t>
            </a:r>
          </a:p>
          <a:p>
            <a:pPr lvl="1">
              <a:buFontTx/>
              <a:buChar char="-"/>
            </a:pPr>
            <a:r>
              <a:rPr lang="ru-RU" b="1" dirty="0"/>
              <a:t>Масла моторные – 100 руб. за тонну </a:t>
            </a:r>
          </a:p>
          <a:p>
            <a:pPr lvl="1">
              <a:buFontTx/>
              <a:buChar char="-"/>
            </a:pPr>
            <a:r>
              <a:rPr lang="ru-RU" b="1" dirty="0"/>
              <a:t>Ртутные лампы (компактные) – 1,10 руб. за шт.</a:t>
            </a:r>
          </a:p>
          <a:p>
            <a:pPr lvl="1">
              <a:buFontTx/>
              <a:buChar char="-"/>
            </a:pPr>
            <a:r>
              <a:rPr lang="ru-RU" b="1" dirty="0"/>
              <a:t>Люминесцентные трубки, ртутные термометры  - 0,83 руб. за шт.</a:t>
            </a:r>
          </a:p>
          <a:p>
            <a:pPr lvl="1">
              <a:buFontTx/>
              <a:buChar char="-"/>
            </a:pPr>
            <a:r>
              <a:rPr lang="ru-RU" b="1" dirty="0"/>
              <a:t>Отработанные батарейки – 5500 руб. за тонну </a:t>
            </a:r>
            <a:endParaRPr lang="ru-RU" dirty="0"/>
          </a:p>
          <a:p>
            <a:pPr>
              <a:buFontTx/>
              <a:buChar char="-"/>
            </a:pPr>
            <a:r>
              <a:rPr lang="ru-RU" sz="2400" b="1" dirty="0"/>
              <a:t>Сбор отходов упаковки от юр. лиц или ИП и поставка для гос. нужд – 150 руб. тонна </a:t>
            </a:r>
          </a:p>
          <a:p>
            <a:pPr>
              <a:buFontTx/>
              <a:buChar char="-"/>
            </a:pPr>
            <a:r>
              <a:rPr lang="ru-RU" sz="2400" b="1" dirty="0"/>
              <a:t>Сбор многооборотной стеклянной тары – 2 коп. за шт.</a:t>
            </a:r>
          </a:p>
          <a:p>
            <a:pPr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90624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Компенсация расходов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1C9FE-488A-4706-AD8B-13A304ACE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Размеры компенсации (2020 г.) : </a:t>
            </a:r>
          </a:p>
          <a:p>
            <a:pPr>
              <a:buFontTx/>
              <a:buChar char="-"/>
            </a:pPr>
            <a:r>
              <a:rPr lang="ru-RU" sz="2400" b="1" dirty="0"/>
              <a:t>Использование отходов: </a:t>
            </a:r>
          </a:p>
          <a:p>
            <a:pPr lvl="1">
              <a:buFontTx/>
              <a:buChar char="-"/>
            </a:pPr>
            <a:r>
              <a:rPr lang="ru-RU" b="1" dirty="0"/>
              <a:t>Твердые отходы для производства РДФ топлива – 37,60 руб. за тонну топлива </a:t>
            </a:r>
          </a:p>
          <a:p>
            <a:pPr lvl="1">
              <a:buFontTx/>
              <a:buChar char="-"/>
            </a:pPr>
            <a:r>
              <a:rPr lang="ru-RU" b="1" dirty="0"/>
              <a:t> ОЭЭО – крупное – 115 руб. за тонну </a:t>
            </a:r>
          </a:p>
          <a:p>
            <a:pPr lvl="1">
              <a:buFontTx/>
              <a:buChar char="-"/>
            </a:pPr>
            <a:r>
              <a:rPr lang="ru-RU" b="1" dirty="0"/>
              <a:t> ОЭЭО – среднее -  320 руб. за тонну </a:t>
            </a:r>
          </a:p>
          <a:p>
            <a:pPr lvl="1">
              <a:buFontTx/>
              <a:buChar char="-"/>
            </a:pPr>
            <a:r>
              <a:rPr lang="ru-RU" b="1" dirty="0"/>
              <a:t>ОЭЭО – мелкое – 700 руб. за тонну </a:t>
            </a:r>
          </a:p>
          <a:p>
            <a:pPr>
              <a:buFontTx/>
              <a:buChar char="-"/>
            </a:pPr>
            <a:r>
              <a:rPr lang="ru-RU" sz="2400" b="1" dirty="0"/>
              <a:t>Расходы за использование при производстве продукции </a:t>
            </a:r>
            <a:r>
              <a:rPr lang="ru-RU" sz="2400" dirty="0"/>
              <a:t>типов упаковки, способствующих достижению целей ресурсосбережения, охраны окружающей среды и экологической безопасности – </a:t>
            </a:r>
          </a:p>
          <a:p>
            <a:pPr lvl="1">
              <a:buFontTx/>
              <a:buChar char="-"/>
            </a:pPr>
            <a:r>
              <a:rPr lang="ru-RU" sz="2000" b="1" dirty="0"/>
              <a:t> </a:t>
            </a:r>
            <a:r>
              <a:rPr lang="ru-RU" sz="2000" dirty="0"/>
              <a:t>стеклянная бутылка объемом от 0,5 до 1 литра, применяемая для производства (розлива) молока, - 10 копеек за </a:t>
            </a:r>
            <a:r>
              <a:rPr lang="ru-RU" sz="2000" dirty="0" err="1"/>
              <a:t>шт</a:t>
            </a:r>
            <a:r>
              <a:rPr lang="ru-RU" sz="2000" dirty="0"/>
              <a:t>;</a:t>
            </a:r>
          </a:p>
          <a:p>
            <a:pPr lvl="1">
              <a:buFontTx/>
              <a:buChar char="-"/>
            </a:pPr>
            <a:r>
              <a:rPr lang="ru-RU" sz="2000" dirty="0"/>
              <a:t>стеклянная бутылка объемом от 0,33 до 0,5 литра, применяемая для производства (розлива) негазированной питьевой воды, - 10 копеек за шт.</a:t>
            </a:r>
          </a:p>
          <a:p>
            <a:pPr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15192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+mn-lt"/>
              </a:rPr>
              <a:t>Результаты работы системы РОП: 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динамика сбора ВМР, 2012- 2020 гг.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16627E-CAC0-430A-B3F5-80D7E6B14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762" y="1460499"/>
            <a:ext cx="989647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07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Результаты работы системы РОП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6C081CE-B0CB-4622-BD81-C4CC50351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31358"/>
            <a:ext cx="10115549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1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232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+mn-lt"/>
              </a:rPr>
              <a:t>Основные способы сбора ВМР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34E0BC-265B-4C15-9B31-F7A35ADB3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23975"/>
            <a:ext cx="5962650" cy="48529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Заготовительные пункты:</a:t>
            </a:r>
            <a:endParaRPr lang="ru-RU" dirty="0"/>
          </a:p>
          <a:p>
            <a:pPr marL="457200" lvl="1" indent="0">
              <a:buNone/>
            </a:pPr>
            <a:r>
              <a:rPr lang="ru-RU" sz="2800" b="1" u="sng" dirty="0">
                <a:solidFill>
                  <a:srgbClr val="FF0000"/>
                </a:solidFill>
              </a:rPr>
              <a:t>1680 пунктов </a:t>
            </a:r>
          </a:p>
          <a:p>
            <a:pPr marL="457200" lvl="1" indent="0">
              <a:buNone/>
            </a:pPr>
            <a:endParaRPr lang="ru-RU" sz="2800" b="1" u="sng" dirty="0">
              <a:solidFill>
                <a:srgbClr val="FF0000"/>
              </a:solidFill>
            </a:endParaRPr>
          </a:p>
          <a:p>
            <a:r>
              <a:rPr lang="ru-RU" b="1" dirty="0"/>
              <a:t>Контейнеры для раздельного сбора </a:t>
            </a:r>
            <a:r>
              <a:rPr lang="ru-RU" dirty="0"/>
              <a:t>и последующая до сортировка:  </a:t>
            </a:r>
          </a:p>
          <a:p>
            <a:pPr marL="457200" lvl="1" indent="0">
              <a:buNone/>
            </a:pPr>
            <a:r>
              <a:rPr lang="ru-RU" sz="2800" b="1" u="sng" dirty="0">
                <a:solidFill>
                  <a:srgbClr val="FF0000"/>
                </a:solidFill>
              </a:rPr>
              <a:t>280 тыс. контейнеров </a:t>
            </a:r>
            <a:endParaRPr lang="en-US" sz="2800" b="1" u="sng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r>
              <a:rPr lang="ru-RU" b="1" dirty="0"/>
              <a:t>Линии сортировки:  </a:t>
            </a:r>
          </a:p>
          <a:p>
            <a:pPr lvl="1"/>
            <a:r>
              <a:rPr lang="ru-RU" sz="2800" b="1" u="sng" dirty="0">
                <a:solidFill>
                  <a:srgbClr val="FF0000"/>
                </a:solidFill>
              </a:rPr>
              <a:t>1 автоматическая </a:t>
            </a:r>
            <a:r>
              <a:rPr lang="ru-RU" dirty="0"/>
              <a:t>– мощность </a:t>
            </a:r>
          </a:p>
          <a:p>
            <a:pPr marL="457200" lvl="1" indent="0">
              <a:buNone/>
            </a:pPr>
            <a:r>
              <a:rPr lang="ru-RU" dirty="0"/>
              <a:t>100 тыс. тонн </a:t>
            </a:r>
          </a:p>
          <a:p>
            <a:pPr lvl="1"/>
            <a:r>
              <a:rPr lang="ru-RU" sz="2800" b="1" u="sng" dirty="0">
                <a:solidFill>
                  <a:srgbClr val="FF0000"/>
                </a:solidFill>
              </a:rPr>
              <a:t>95 линий ручной сортировки </a:t>
            </a:r>
            <a:r>
              <a:rPr lang="ru-RU" dirty="0"/>
              <a:t>– мощность 952, 9 тыс. тонн </a:t>
            </a:r>
          </a:p>
          <a:p>
            <a:pPr marL="457200" lvl="1" indent="0">
              <a:buNone/>
            </a:pPr>
            <a:endParaRPr lang="ru-RU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457200" lvl="1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0E74F7-7F51-4D34-99E4-E1C1847F7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50" y="0"/>
            <a:ext cx="3981450" cy="23717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C78F46-11A4-4E5B-B3D0-84492F708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5" y="2041037"/>
            <a:ext cx="3771899" cy="21769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9DE221-62FF-47CA-96B0-0BD084141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237" y="4217970"/>
            <a:ext cx="3976687" cy="25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88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+mn-lt"/>
              </a:rPr>
              <a:t>Совершенствование системы обращения с отходами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34E0BC-265B-4C15-9B31-F7A35ADB3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358"/>
            <a:ext cx="10515600" cy="5226617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совершенствование систем обращения с коммунальными отходами, включая </a:t>
            </a:r>
            <a:r>
              <a:rPr lang="ru-RU" b="1" u="sng" dirty="0">
                <a:solidFill>
                  <a:srgbClr val="FF0000"/>
                </a:solidFill>
              </a:rPr>
              <a:t>их раздельный сбор и контейнерный сбор в секторе индивидуальной жилой застройки</a:t>
            </a:r>
            <a:r>
              <a:rPr lang="ru-RU" dirty="0"/>
              <a:t>; </a:t>
            </a:r>
          </a:p>
          <a:p>
            <a:r>
              <a:rPr lang="ru-RU" dirty="0"/>
              <a:t>создание </a:t>
            </a:r>
            <a:r>
              <a:rPr lang="ru-RU" b="1" u="sng" dirty="0">
                <a:solidFill>
                  <a:srgbClr val="FF0000"/>
                </a:solidFill>
              </a:rPr>
              <a:t>региональных объектов </a:t>
            </a:r>
            <a:r>
              <a:rPr lang="ru-RU" dirty="0"/>
              <a:t>по сортировке и использованию ТКО, включая производство пре-RDF-топлива и RDF-топлива, и полигонов для их захоронения; </a:t>
            </a:r>
          </a:p>
          <a:p>
            <a:r>
              <a:rPr lang="ru-RU" b="1" u="sng" dirty="0">
                <a:solidFill>
                  <a:srgbClr val="FF0000"/>
                </a:solidFill>
              </a:rPr>
              <a:t>создание мощностей по использованию RDF-топлива</a:t>
            </a:r>
            <a:r>
              <a:rPr lang="ru-RU" b="1" dirty="0"/>
              <a:t> </a:t>
            </a:r>
            <a:r>
              <a:rPr lang="ru-RU" dirty="0"/>
              <a:t>при производстве цемента в Могилевской области; </a:t>
            </a:r>
          </a:p>
          <a:p>
            <a:r>
              <a:rPr lang="ru-RU" dirty="0"/>
              <a:t>создание </a:t>
            </a:r>
            <a:r>
              <a:rPr lang="ru-RU" b="1" u="sng" dirty="0">
                <a:solidFill>
                  <a:srgbClr val="FF0000"/>
                </a:solidFill>
              </a:rPr>
              <a:t>объекта по энергетическому использованию ТКО в г. Минске</a:t>
            </a:r>
            <a:r>
              <a:rPr lang="ru-RU" dirty="0"/>
              <a:t>;</a:t>
            </a:r>
          </a:p>
          <a:p>
            <a:r>
              <a:rPr lang="ru-RU" dirty="0"/>
              <a:t> внедрение </a:t>
            </a:r>
            <a:r>
              <a:rPr lang="ru-RU" b="1" u="sng" dirty="0">
                <a:solidFill>
                  <a:srgbClr val="FF0000"/>
                </a:solidFill>
              </a:rPr>
              <a:t>депозитной системы </a:t>
            </a:r>
            <a:r>
              <a:rPr lang="ru-RU" dirty="0"/>
              <a:t>сбора потребительской упаковки;</a:t>
            </a:r>
          </a:p>
          <a:p>
            <a:r>
              <a:rPr lang="ru-RU" dirty="0"/>
              <a:t> проведение </a:t>
            </a:r>
            <a:r>
              <a:rPr lang="ru-RU" b="1" u="sng" dirty="0">
                <a:solidFill>
                  <a:srgbClr val="FF0000"/>
                </a:solidFill>
              </a:rPr>
              <a:t>информационной и разъяснительной работы </a:t>
            </a:r>
            <a:r>
              <a:rPr lang="ru-RU" dirty="0"/>
              <a:t>с населением по вопросам раздельного сбора ТКО. </a:t>
            </a:r>
          </a:p>
        </p:txBody>
      </p:sp>
    </p:spTree>
    <p:extLst>
      <p:ext uri="{BB962C8B-B14F-4D97-AF65-F5344CB8AC3E}">
        <p14:creationId xmlns:p14="http://schemas.microsoft.com/office/powerpoint/2010/main" val="3486631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34E0BC-265B-4C15-9B31-F7A35ADB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         </a:t>
            </a:r>
            <a:r>
              <a:rPr lang="ru-RU" b="1" u="sng" dirty="0">
                <a:solidFill>
                  <a:srgbClr val="FF0000"/>
                </a:solidFill>
              </a:rPr>
              <a:t>Спасибо за внимание ! </a:t>
            </a:r>
          </a:p>
          <a:p>
            <a:pPr marL="0" indent="0">
              <a:buNone/>
            </a:pPr>
            <a:endParaRPr lang="ru-RU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/>
              <a:t>   </a:t>
            </a:r>
          </a:p>
          <a:p>
            <a:pPr marL="0" indent="0">
              <a:buNone/>
            </a:pPr>
            <a:r>
              <a:rPr lang="ru-RU" sz="1800" b="1" dirty="0"/>
              <a:t>                   в презентации использованы</a:t>
            </a:r>
          </a:p>
          <a:p>
            <a:pPr marL="0" indent="0">
              <a:buNone/>
            </a:pPr>
            <a:r>
              <a:rPr lang="ru-RU" sz="1800" b="1" dirty="0"/>
              <a:t>                материалы    ГУ «Оператор ВМР» 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AFF79C-797D-412D-937A-5F9717A2C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53393"/>
            <a:ext cx="5667375" cy="42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7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1849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МОО «</a:t>
            </a:r>
            <a:r>
              <a:rPr lang="ru-RU" b="1" dirty="0" err="1"/>
              <a:t>Экопартн</a:t>
            </a:r>
            <a:r>
              <a:rPr lang="be-BY" b="1" dirty="0"/>
              <a:t>ё</a:t>
            </a:r>
            <a:r>
              <a:rPr lang="ru-RU" b="1" dirty="0" err="1"/>
              <a:t>рство</a:t>
            </a:r>
            <a:r>
              <a:rPr lang="ru-RU" b="1" dirty="0"/>
              <a:t>»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сфере управления отходами</a:t>
            </a:r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741E0226-572A-40A5-AAED-9AE2B54634BE}"/>
              </a:ext>
            </a:extLst>
          </p:cNvPr>
          <p:cNvSpPr txBox="1">
            <a:spLocks/>
          </p:cNvSpPr>
          <p:nvPr/>
        </p:nvSpPr>
        <p:spPr>
          <a:xfrm>
            <a:off x="990600" y="1781175"/>
            <a:ext cx="10515600" cy="5000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Внедрение новых подходов: регионализация Минской области </a:t>
            </a:r>
            <a:endParaRPr lang="ru-RU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2189CE-1396-44BC-9853-00ADDB602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5" y="2574924"/>
            <a:ext cx="3181350" cy="41211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7C0499-981D-43F8-8FC2-7B28AA34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2466975"/>
            <a:ext cx="3409950" cy="4229100"/>
          </a:xfrm>
          <a:prstGeom prst="rect">
            <a:avLst/>
          </a:prstGeom>
        </p:spPr>
      </p:pic>
      <p:sp>
        <p:nvSpPr>
          <p:cNvPr id="18" name="Стрелка: штриховая вправо 17">
            <a:extLst>
              <a:ext uri="{FF2B5EF4-FFF2-40B4-BE49-F238E27FC236}">
                <a16:creationId xmlns:a16="http://schemas.microsoft.com/office/drawing/2014/main" id="{4AB6D86E-D2EA-4682-85DC-B452016A7573}"/>
              </a:ext>
            </a:extLst>
          </p:cNvPr>
          <p:cNvSpPr/>
          <p:nvPr/>
        </p:nvSpPr>
        <p:spPr>
          <a:xfrm>
            <a:off x="4953000" y="4181475"/>
            <a:ext cx="1914525" cy="89535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27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МОО «</a:t>
            </a:r>
            <a:r>
              <a:rPr lang="ru-RU" b="1" dirty="0" err="1"/>
              <a:t>Экопартн</a:t>
            </a:r>
            <a:r>
              <a:rPr lang="be-BY" b="1" dirty="0"/>
              <a:t>ё</a:t>
            </a:r>
            <a:r>
              <a:rPr lang="ru-RU" b="1" dirty="0" err="1"/>
              <a:t>рство</a:t>
            </a:r>
            <a:r>
              <a:rPr lang="ru-RU" b="1" dirty="0"/>
              <a:t>»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сфере управления отходами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182926-68B8-496F-90F3-2D30718F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583" y="3186875"/>
            <a:ext cx="5224992" cy="3042475"/>
          </a:xfrm>
          <a:prstGeom prst="rect">
            <a:avLst/>
          </a:prstGeom>
        </p:spPr>
      </p:pic>
      <p:sp>
        <p:nvSpPr>
          <p:cNvPr id="13" name="Объект 4">
            <a:extLst>
              <a:ext uri="{FF2B5EF4-FFF2-40B4-BE49-F238E27FC236}">
                <a16:creationId xmlns:a16="http://schemas.microsoft.com/office/drawing/2014/main" id="{75308A39-3E88-42B2-A97E-FDAFBD1147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62025" y="20066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Совершенствование системы сбора ОЭЭО в </a:t>
            </a:r>
            <a:r>
              <a:rPr lang="ru-RU" b="1" dirty="0" err="1">
                <a:solidFill>
                  <a:srgbClr val="FF0000"/>
                </a:solidFill>
              </a:rPr>
              <a:t>Пуховичском</a:t>
            </a:r>
            <a:r>
              <a:rPr lang="ru-RU" b="1" dirty="0">
                <a:solidFill>
                  <a:srgbClr val="FF0000"/>
                </a:solidFill>
              </a:rPr>
              <a:t> районе Минской области – сбор увеличен в 10 раз</a:t>
            </a:r>
            <a:r>
              <a:rPr lang="ru-RU" b="1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b="1" dirty="0"/>
              <a:t>планирование </a:t>
            </a:r>
          </a:p>
          <a:p>
            <a:pPr marL="0" indent="0">
              <a:buNone/>
            </a:pPr>
            <a:r>
              <a:rPr lang="ru-RU" b="1" dirty="0"/>
              <a:t>- техническая инфраструктура</a:t>
            </a:r>
          </a:p>
          <a:p>
            <a:pPr marL="0" indent="0">
              <a:buNone/>
            </a:pPr>
            <a:r>
              <a:rPr lang="ru-RU" b="1" dirty="0"/>
              <a:t>-  информационная работа </a:t>
            </a:r>
          </a:p>
        </p:txBody>
      </p:sp>
    </p:spTree>
    <p:extLst>
      <p:ext uri="{BB962C8B-B14F-4D97-AF65-F5344CB8AC3E}">
        <p14:creationId xmlns:p14="http://schemas.microsoft.com/office/powerpoint/2010/main" val="336123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МОО «</a:t>
            </a:r>
            <a:r>
              <a:rPr lang="ru-RU" b="1" dirty="0" err="1"/>
              <a:t>Экопартн</a:t>
            </a:r>
            <a:r>
              <a:rPr lang="be-BY" b="1" dirty="0"/>
              <a:t>ё</a:t>
            </a:r>
            <a:r>
              <a:rPr lang="ru-RU" b="1" dirty="0" err="1"/>
              <a:t>рство</a:t>
            </a:r>
            <a:r>
              <a:rPr lang="ru-RU" b="1" dirty="0"/>
              <a:t>» в сфере управления отходами</a:t>
            </a:r>
            <a:endParaRPr lang="ru-RU" dirty="0"/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741E0226-572A-40A5-AAED-9AE2B54634BE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Информационная работа: 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www.ecoproject.by</a:t>
            </a:r>
            <a:r>
              <a:rPr lang="en-US" b="1" dirty="0">
                <a:solidFill>
                  <a:srgbClr val="FF0000"/>
                </a:solidFill>
              </a:rPr>
              <a:t>   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63382E-B52C-40C1-9203-E5F5ECBAA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2718380"/>
            <a:ext cx="3660238" cy="33776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21194D-1D5E-400F-8EEF-CC0021993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518" y="2823512"/>
            <a:ext cx="2671763" cy="37931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2D9130-770B-42A8-A888-9D974834C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540000"/>
            <a:ext cx="3447898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1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История внедрения РОП в Беларуси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0E59C66-E374-4782-9410-F9A9B3874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28575">
            <a:solidFill>
              <a:schemeClr val="bg2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ru-RU" altLang="ru-RU" b="1" u="sng" dirty="0">
                <a:solidFill>
                  <a:srgbClr val="FF0000"/>
                </a:solidFill>
              </a:rPr>
              <a:t>КЛЮЧЕВЫЕ СОБЫТИЯ</a:t>
            </a:r>
            <a:r>
              <a:rPr lang="ru-RU" altLang="ru-RU" b="1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  <a:defRPr/>
            </a:pPr>
            <a:endParaRPr lang="ru-RU" altLang="ru-RU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ru-RU" b="1" dirty="0"/>
              <a:t>2002 -  </a:t>
            </a:r>
            <a:r>
              <a:rPr lang="ru-RU" altLang="ru-RU" b="1" dirty="0"/>
              <a:t> </a:t>
            </a:r>
            <a:r>
              <a:rPr lang="ru-RU" altLang="ru-RU" b="1" u="sng" dirty="0">
                <a:solidFill>
                  <a:srgbClr val="FF0000"/>
                </a:solidFill>
              </a:rPr>
              <a:t>стеклянные бутылки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ru-RU" b="1" dirty="0"/>
              <a:t>2003 – </a:t>
            </a:r>
            <a:r>
              <a:rPr lang="ru-RU" altLang="ru-RU" b="1" u="sng" dirty="0">
                <a:solidFill>
                  <a:srgbClr val="FF0000"/>
                </a:solidFill>
              </a:rPr>
              <a:t>бумажная и картонная </a:t>
            </a:r>
            <a:r>
              <a:rPr lang="ru-RU" altLang="ru-RU" b="1" dirty="0"/>
              <a:t>упаковка,  </a:t>
            </a:r>
            <a:r>
              <a:rPr lang="ru-RU" altLang="ru-RU" b="1" u="sng" dirty="0">
                <a:solidFill>
                  <a:srgbClr val="FF0000"/>
                </a:solidFill>
              </a:rPr>
              <a:t>пластмассовая</a:t>
            </a:r>
            <a:r>
              <a:rPr lang="ru-RU" altLang="ru-RU" b="1" dirty="0"/>
              <a:t> упаковка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b="1" dirty="0"/>
              <a:t> </a:t>
            </a:r>
            <a:r>
              <a:rPr lang="en-US" altLang="ru-RU" b="1" dirty="0"/>
              <a:t>2007 –   </a:t>
            </a:r>
            <a:r>
              <a:rPr lang="ru-RU" altLang="ru-RU" b="1" u="sng" dirty="0">
                <a:solidFill>
                  <a:srgbClr val="FF0000"/>
                </a:solidFill>
              </a:rPr>
              <a:t>экологический налог:</a:t>
            </a:r>
            <a:r>
              <a:rPr lang="ru-RU" altLang="ru-RU" b="1" dirty="0"/>
              <a:t> бумажная и картонная упаковка,  пластмассовая упаковка, стеклянные бутылки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ru-RU" b="1" dirty="0"/>
              <a:t> 2011 – </a:t>
            </a:r>
            <a:r>
              <a:rPr lang="ru-RU" altLang="ru-RU" b="1" u="sng" dirty="0">
                <a:solidFill>
                  <a:srgbClr val="FF0000"/>
                </a:solidFill>
              </a:rPr>
              <a:t>исключен</a:t>
            </a:r>
            <a:r>
              <a:rPr lang="ru-RU" altLang="ru-RU" b="1" dirty="0"/>
              <a:t> из экологического налога </a:t>
            </a:r>
          </a:p>
          <a:p>
            <a:pPr marL="0" indent="0">
              <a:buNone/>
              <a:defRPr/>
            </a:pPr>
            <a:r>
              <a:rPr lang="ru-RU" altLang="ru-RU" b="1" dirty="0"/>
              <a:t>________________________________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b="1" u="sng" dirty="0">
                <a:solidFill>
                  <a:srgbClr val="FF0000"/>
                </a:solidFill>
              </a:rPr>
              <a:t>1.08. 2012 – создана действующая  система </a:t>
            </a:r>
            <a:endParaRPr lang="en-US" altLang="ru-RU" b="1" u="sng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E302AB-E65E-40B3-9F6C-894BD049F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  <a:ln w="28575">
            <a:solidFill>
              <a:schemeClr val="bg2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</a:rPr>
              <a:t>ОСНОВНЫЕ ЧЕРТЫ : 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</a:rPr>
              <a:t>Объект  РОП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dirty="0"/>
              <a:t>– в основном бумажная, картонная, пластмассовая и стеклянная упаковка, другие товары – пластиковая посуда и товары из резины 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</a:rPr>
              <a:t>Отсутствовал системный подход </a:t>
            </a:r>
            <a:r>
              <a:rPr lang="ru-RU" dirty="0"/>
              <a:t>из-за реализации разными министерствами </a:t>
            </a:r>
          </a:p>
          <a:p>
            <a:pPr marL="0" indent="0">
              <a:buNone/>
            </a:pPr>
            <a:r>
              <a:rPr lang="ru-RU" dirty="0"/>
              <a:t>В основном </a:t>
            </a:r>
            <a:r>
              <a:rPr lang="ru-RU" b="1" u="sng" dirty="0">
                <a:solidFill>
                  <a:srgbClr val="FF0000"/>
                </a:solidFill>
              </a:rPr>
              <a:t>финансовая ответственнос</a:t>
            </a:r>
            <a:r>
              <a:rPr lang="ru-RU" u="sng" dirty="0">
                <a:solidFill>
                  <a:srgbClr val="FF0000"/>
                </a:solidFill>
              </a:rPr>
              <a:t>ть </a:t>
            </a:r>
            <a:r>
              <a:rPr lang="ru-RU" dirty="0"/>
              <a:t>– за исключением пластмассовых контейнеров и бутылок 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</a:rPr>
              <a:t>Сложность контроля </a:t>
            </a:r>
            <a:r>
              <a:rPr lang="ru-RU" dirty="0"/>
              <a:t>при выполнении обязательства производителями\импортерами 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</a:rPr>
              <a:t>Ключевая роль государства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34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Законодательные основы </a:t>
            </a:r>
            <a:r>
              <a:rPr lang="be-BY" b="1" dirty="0"/>
              <a:t>РОП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0E59C66-E374-4782-9410-F9A9B387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Закон</a:t>
            </a:r>
            <a:r>
              <a:rPr lang="ru-RU" b="1" dirty="0"/>
              <a:t> «Об обращении с отходами» </a:t>
            </a:r>
            <a:endParaRPr lang="en-US" b="1" dirty="0"/>
          </a:p>
          <a:p>
            <a:pPr marL="0" indent="0">
              <a:buNone/>
            </a:pPr>
            <a:r>
              <a:rPr lang="ru-RU" b="1" dirty="0"/>
              <a:t>Статья 20. Требования к обращению с отходами, образующимися после утраты потребительских свойств товаров, и отходами упаковки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Требования к обращению с отходами, образующимися после утраты потребительских свойств товаров, и отходами упаковки, а также перечень товаров, производители и поставщики которых обязаны обеспечивать сбор, обезвреживание и (или) использование отходов, образующихся после утраты потребительских свойств этих товаров, устанавливаются Президентом Республики Беларусь.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692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Законодательные основы РОП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0E59C66-E374-4782-9410-F9A9B387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Указ</a:t>
            </a:r>
            <a:r>
              <a:rPr lang="ru-RU" b="1" dirty="0"/>
              <a:t> Президента Республики Беларусь от 11 июля 2012 г. № 313 «О некоторых вопросах обращения с бытовыми отходами». </a:t>
            </a:r>
          </a:p>
          <a:p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Указ</a:t>
            </a:r>
            <a:r>
              <a:rPr lang="ru-RU" b="1" dirty="0"/>
              <a:t> Президента Республики Беларусь от 17.01.2020 № 16 «О совершенствовании порядка обращения с отходами товаров и упаковки»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</a:rPr>
              <a:t>Постановление</a:t>
            </a:r>
            <a:r>
              <a:rPr lang="ru-RU" b="1" dirty="0"/>
              <a:t> Совета Министров РБ от 30 июня 2020 г. N 388</a:t>
            </a:r>
          </a:p>
          <a:p>
            <a:pPr marL="0" indent="0">
              <a:buNone/>
            </a:pPr>
            <a:r>
              <a:rPr lang="ru-RU" sz="2400" b="1" dirty="0"/>
              <a:t>	«О реализации Указа …. От 17.01.202 №16» </a:t>
            </a:r>
          </a:p>
          <a:p>
            <a:r>
              <a:rPr lang="ru-RU" b="1" dirty="0">
                <a:solidFill>
                  <a:srgbClr val="FF0000"/>
                </a:solidFill>
              </a:rPr>
              <a:t>Государственная программа </a:t>
            </a:r>
            <a:r>
              <a:rPr lang="ru-RU" b="1" dirty="0"/>
              <a:t>«Комфортное жилье и благоприятная среда» на 2016-2020 гг., на 2021-2025 гг. </a:t>
            </a:r>
          </a:p>
        </p:txBody>
      </p:sp>
    </p:spTree>
    <p:extLst>
      <p:ext uri="{BB962C8B-B14F-4D97-AF65-F5344CB8AC3E}">
        <p14:creationId xmlns:p14="http://schemas.microsoft.com/office/powerpoint/2010/main" val="361561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FCDD5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2BDF40-E791-4D9A-9721-0012B736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Создание оператора РОП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0E59C66-E374-4782-9410-F9A9B3874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855"/>
            <a:ext cx="6771290" cy="511602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 Функции координатора в области управления вторичными материальными ресурсами возложены </a:t>
            </a:r>
            <a:r>
              <a:rPr lang="ru-RU" b="1" u="sng" dirty="0">
                <a:solidFill>
                  <a:srgbClr val="FF0000"/>
                </a:solidFill>
              </a:rPr>
              <a:t>на Министерство жилищно-коммунального хозяйства</a:t>
            </a:r>
          </a:p>
          <a:p>
            <a:endParaRPr lang="ru-RU" b="1" u="sng" dirty="0">
              <a:solidFill>
                <a:srgbClr val="AD4529"/>
              </a:solidFill>
            </a:endParaRPr>
          </a:p>
          <a:p>
            <a:r>
              <a:rPr lang="ru-RU" b="1" dirty="0"/>
              <a:t>При Министерстве создана - государственная некоммерческая специально уполномоченная </a:t>
            </a:r>
            <a:r>
              <a:rPr lang="ru-RU" b="1" dirty="0">
                <a:solidFill>
                  <a:srgbClr val="FF0000"/>
                </a:solidFill>
              </a:rPr>
              <a:t>организация -</a:t>
            </a:r>
            <a:r>
              <a:rPr lang="ru-RU" b="1" u="sng" dirty="0">
                <a:solidFill>
                  <a:srgbClr val="FF0000"/>
                </a:solidFill>
              </a:rPr>
              <a:t>Государственное учреждение «Оператор вторичных материальных ресурсов» (Оператор ВМР)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https://vtoroperator.by/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36EAAD-3CD5-4EEC-AE0E-862D5DA55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352" y="3636580"/>
            <a:ext cx="3472355" cy="26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55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1547</Words>
  <Application>Microsoft Office PowerPoint</Application>
  <PresentationFormat>Широкоэкранный</PresentationFormat>
  <Paragraphs>244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Тема Office</vt:lpstr>
      <vt:lpstr> </vt:lpstr>
      <vt:lpstr>Содержание презентации </vt:lpstr>
      <vt:lpstr>МОО «Экопартнёрство»  в сфере управления отходами</vt:lpstr>
      <vt:lpstr>МОО «Экопартнёрство»  в сфере управления отходами</vt:lpstr>
      <vt:lpstr>МОО «Экопартнёрство» в сфере управления отходами</vt:lpstr>
      <vt:lpstr>История внедрения РОП в Беларуси </vt:lpstr>
      <vt:lpstr>Законодательные основы РОП</vt:lpstr>
      <vt:lpstr>Законодательные основы РОП </vt:lpstr>
      <vt:lpstr>Создание оператора РОП </vt:lpstr>
      <vt:lpstr>Функции Оператора ВМР</vt:lpstr>
      <vt:lpstr>Охватываемые РОП  товары и упаковка</vt:lpstr>
      <vt:lpstr>Способы выполнения обязательства РОП </vt:lpstr>
      <vt:lpstr>Размеры платы для производителей\импортеров упаковки и товаров  </vt:lpstr>
      <vt:lpstr>Размеры платы для производителей\импортеров упаковки и товаров   </vt:lpstr>
      <vt:lpstr> </vt:lpstr>
      <vt:lpstr>Как удерживается платеж? </vt:lpstr>
      <vt:lpstr>Как удерживается платеж? </vt:lpstr>
      <vt:lpstr>Расходование средств платежей на примере 2020 г.</vt:lpstr>
      <vt:lpstr>Расходование средств платежей на примере 2020 г.</vt:lpstr>
      <vt:lpstr>Компенсация</vt:lpstr>
      <vt:lpstr>Компенсация расходов</vt:lpstr>
      <vt:lpstr>Компенсация расходов</vt:lpstr>
      <vt:lpstr>Компенсация расходов</vt:lpstr>
      <vt:lpstr>Результаты работы системы РОП:  динамика сбора ВМР, 2012- 2020 гг.</vt:lpstr>
      <vt:lpstr>Результаты работы системы РОП</vt:lpstr>
      <vt:lpstr>Основные способы сбора ВМР </vt:lpstr>
      <vt:lpstr>Совершенствование системы обращения с отходами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ab</dc:creator>
  <cp:lastModifiedBy>Пользователь Windows</cp:lastModifiedBy>
  <cp:revision>160</cp:revision>
  <cp:lastPrinted>2021-06-03T09:27:34Z</cp:lastPrinted>
  <dcterms:created xsi:type="dcterms:W3CDTF">2021-05-31T12:25:22Z</dcterms:created>
  <dcterms:modified xsi:type="dcterms:W3CDTF">2021-09-07T07:08:44Z</dcterms:modified>
</cp:coreProperties>
</file>